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0" r:id="rId3"/>
    <p:sldId id="394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07" r:id="rId17"/>
    <p:sldId id="408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나눔고딕" panose="020D0604000000000000" pitchFamily="50" charset="-127"/>
      <p:regular r:id="rId27"/>
      <p:bold r:id="rId28"/>
    </p:embeddedFont>
    <p:embeddedFont>
      <p:font typeface="나눔고딕 Bold" panose="020D0804000000000000" pitchFamily="50" charset="-127"/>
      <p:bold r:id="rId29"/>
    </p:embeddedFont>
    <p:embeddedFont>
      <p:font typeface="나눔고딕 ExtraBold" panose="020D0904000000000000" pitchFamily="50" charset="-127"/>
      <p:bold r:id="rId30"/>
    </p:embeddedFont>
    <p:embeddedFont>
      <p:font typeface="나눔바른고딕" panose="020B0603020101020101" pitchFamily="50" charset="-127"/>
      <p:regular r:id="rId31"/>
      <p:bold r:id="rId32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016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1140" userDrawn="1">
          <p15:clr>
            <a:srgbClr val="A4A3A4"/>
          </p15:clr>
        </p15:guide>
        <p15:guide id="8" orient="horz" pos="564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DCF2F8"/>
    <a:srgbClr val="DAE3F3"/>
    <a:srgbClr val="E92575"/>
    <a:srgbClr val="008890"/>
    <a:srgbClr val="E6D4E3"/>
    <a:srgbClr val="E1EFD4"/>
    <a:srgbClr val="FBE7D4"/>
    <a:srgbClr val="E0E4E7"/>
    <a:srgbClr val="C6E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266" y="114"/>
      </p:cViewPr>
      <p:guideLst>
        <p:guide pos="2016"/>
        <p:guide pos="816"/>
        <p:guide pos="240"/>
        <p:guide pos="480"/>
        <p:guide pos="624"/>
        <p:guide orient="horz" pos="1140"/>
        <p:guide orient="horz" pos="564"/>
        <p:guide orient="horz" pos="900"/>
        <p:guide orient="horz" pos="756"/>
        <p:guide pos="384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A8932BF9-DD56-4034-BF54-33ADC6BB0529}"/>
    <pc:docChg chg="modSld">
      <pc:chgData name="김 민영" userId="c13ed9b5fecac607" providerId="LiveId" clId="{A8932BF9-DD56-4034-BF54-33ADC6BB0529}" dt="2023-05-18T06:36:05.077" v="22" actId="20577"/>
      <pc:docMkLst>
        <pc:docMk/>
      </pc:docMkLst>
      <pc:sldChg chg="modSp mod">
        <pc:chgData name="김 민영" userId="c13ed9b5fecac607" providerId="LiveId" clId="{A8932BF9-DD56-4034-BF54-33ADC6BB0529}" dt="2023-05-18T06:36:05.077" v="22" actId="20577"/>
        <pc:sldMkLst>
          <pc:docMk/>
          <pc:sldMk cId="896700016" sldId="256"/>
        </pc:sldMkLst>
        <pc:spChg chg="mod">
          <ac:chgData name="김 민영" userId="c13ed9b5fecac607" providerId="LiveId" clId="{A8932BF9-DD56-4034-BF54-33ADC6BB0529}" dt="2023-05-18T06:36:05.077" v="22" actId="20577"/>
          <ac:spMkLst>
            <pc:docMk/>
            <pc:sldMk cId="896700016" sldId="256"/>
            <ac:spMk id="3" creationId="{98B98FB7-18C1-1B01-9703-6FCDD5F669C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A086C010-2943-B78E-8BF6-DB9001D73156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6A5039-9016-5838-66F5-F6D0E24B8471}"/>
              </a:ext>
            </a:extLst>
          </p:cNvPr>
          <p:cNvSpPr txBox="1"/>
          <p:nvPr userDrawn="1"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다문화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E22E0E65-B45B-03B1-BA0E-03487CB7E4CF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7C423B-8148-66A7-7051-67B6EFCBD5A1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YXwEOEnuDLo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2438400" y="3943350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98FB7-18C1-1B01-9703-6FCDD5F669C3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14. 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창의</a:t>
            </a:r>
            <a:r>
              <a:rPr lang="en-US" altLang="ko-KR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이웃마을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785BCB6-EDC8-2D1E-B09B-7A327C4E1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828" y="1733550"/>
            <a:ext cx="5406971" cy="2887396"/>
          </a:xfrm>
          <a:prstGeom prst="roundRect">
            <a:avLst>
              <a:gd name="adj" fmla="val 7903"/>
            </a:avLst>
          </a:prstGeom>
          <a:noFill/>
          <a:ln>
            <a:noFill/>
          </a:ln>
          <a:effectLst/>
        </p:spPr>
      </p:pic>
      <p:sp>
        <p:nvSpPr>
          <p:cNvPr id="4" name="모서리가 둥근 직사각형 9">
            <a:extLst>
              <a:ext uri="{FF2B5EF4-FFF2-40B4-BE49-F238E27FC236}">
                <a16:creationId xmlns:a16="http://schemas.microsoft.com/office/drawing/2014/main" id="{4255C941-3A66-88ED-78CE-EDA179E9C117}"/>
              </a:ext>
            </a:extLst>
          </p:cNvPr>
          <p:cNvSpPr/>
          <p:nvPr/>
        </p:nvSpPr>
        <p:spPr>
          <a:xfrm>
            <a:off x="3246699" y="1733550"/>
            <a:ext cx="5440101" cy="288739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5C2C17-343E-8DE5-6481-4F4F93EB5FAA}"/>
              </a:ext>
            </a:extLst>
          </p:cNvPr>
          <p:cNvSpPr txBox="1"/>
          <p:nvPr/>
        </p:nvSpPr>
        <p:spPr>
          <a:xfrm>
            <a:off x="257545" y="2484750"/>
            <a:ext cx="2913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설명을 </a:t>
            </a:r>
            <a:b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잘 살펴봅시다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7687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3A9C7074-1D79-07B0-3172-2376933AFDB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54980" y="1633176"/>
            <a:ext cx="4668833" cy="2912927"/>
          </a:xfrm>
          <a:custGeom>
            <a:avLst/>
            <a:gdLst>
              <a:gd name="connsiteX0" fmla="*/ 265872 w 4668833"/>
              <a:gd name="connsiteY0" fmla="*/ 0 h 2912927"/>
              <a:gd name="connsiteX1" fmla="*/ 4402961 w 4668833"/>
              <a:gd name="connsiteY1" fmla="*/ 0 h 2912927"/>
              <a:gd name="connsiteX2" fmla="*/ 4456528 w 4668833"/>
              <a:gd name="connsiteY2" fmla="*/ 5400 h 2912927"/>
              <a:gd name="connsiteX3" fmla="*/ 4668833 w 4668833"/>
              <a:gd name="connsiteY3" fmla="*/ 265890 h 2912927"/>
              <a:gd name="connsiteX4" fmla="*/ 4668833 w 4668833"/>
              <a:gd name="connsiteY4" fmla="*/ 2647035 h 2912927"/>
              <a:gd name="connsiteX5" fmla="*/ 4402941 w 4668833"/>
              <a:gd name="connsiteY5" fmla="*/ 2912927 h 2912927"/>
              <a:gd name="connsiteX6" fmla="*/ 265892 w 4668833"/>
              <a:gd name="connsiteY6" fmla="*/ 2912927 h 2912927"/>
              <a:gd name="connsiteX7" fmla="*/ 0 w 4668833"/>
              <a:gd name="connsiteY7" fmla="*/ 2647035 h 2912927"/>
              <a:gd name="connsiteX8" fmla="*/ 0 w 4668833"/>
              <a:gd name="connsiteY8" fmla="*/ 265890 h 2912927"/>
              <a:gd name="connsiteX9" fmla="*/ 212306 w 4668833"/>
              <a:gd name="connsiteY9" fmla="*/ 5400 h 291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68833" h="2912927">
                <a:moveTo>
                  <a:pt x="265872" y="0"/>
                </a:moveTo>
                <a:lnTo>
                  <a:pt x="4402961" y="0"/>
                </a:lnTo>
                <a:lnTo>
                  <a:pt x="4456528" y="5400"/>
                </a:lnTo>
                <a:cubicBezTo>
                  <a:pt x="4577690" y="30194"/>
                  <a:pt x="4668833" y="137398"/>
                  <a:pt x="4668833" y="265890"/>
                </a:cubicBezTo>
                <a:lnTo>
                  <a:pt x="4668833" y="2647035"/>
                </a:lnTo>
                <a:cubicBezTo>
                  <a:pt x="4668833" y="2793883"/>
                  <a:pt x="4549789" y="2912927"/>
                  <a:pt x="4402941" y="2912927"/>
                </a:cubicBezTo>
                <a:lnTo>
                  <a:pt x="265892" y="2912927"/>
                </a:lnTo>
                <a:cubicBezTo>
                  <a:pt x="119044" y="2912927"/>
                  <a:pt x="0" y="2793883"/>
                  <a:pt x="0" y="2647035"/>
                </a:cubicBezTo>
                <a:lnTo>
                  <a:pt x="0" y="265890"/>
                </a:lnTo>
                <a:cubicBezTo>
                  <a:pt x="0" y="137398"/>
                  <a:pt x="91143" y="30194"/>
                  <a:pt x="212306" y="5400"/>
                </a:cubicBezTo>
                <a:close/>
              </a:path>
            </a:pathLst>
          </a:custGeom>
        </p:spPr>
      </p:pic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5C2C17-343E-8DE5-6481-4F4F93EB5FAA}"/>
              </a:ext>
            </a:extLst>
          </p:cNvPr>
          <p:cNvSpPr txBox="1"/>
          <p:nvPr/>
        </p:nvSpPr>
        <p:spPr>
          <a:xfrm>
            <a:off x="257545" y="2484750"/>
            <a:ext cx="2913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전통악기</a:t>
            </a:r>
            <a:b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소리를</a:t>
            </a:r>
            <a:b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들어봅시다</a:t>
            </a:r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</p:txBody>
      </p:sp>
      <p:sp>
        <p:nvSpPr>
          <p:cNvPr id="10" name="모서리가 둥근 직사각형 9">
            <a:extLst>
              <a:ext uri="{FF2B5EF4-FFF2-40B4-BE49-F238E27FC236}">
                <a16:creationId xmlns:a16="http://schemas.microsoft.com/office/drawing/2014/main" id="{774A1595-816F-E458-8E97-0E0E8493E49A}"/>
              </a:ext>
            </a:extLst>
          </p:cNvPr>
          <p:cNvSpPr/>
          <p:nvPr/>
        </p:nvSpPr>
        <p:spPr>
          <a:xfrm>
            <a:off x="3246700" y="1633176"/>
            <a:ext cx="4677114" cy="2912927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09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3A9C7074-1D79-07B0-3172-2376933AFDB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54980" y="1633176"/>
            <a:ext cx="4668833" cy="2912927"/>
          </a:xfrm>
          <a:custGeom>
            <a:avLst/>
            <a:gdLst>
              <a:gd name="connsiteX0" fmla="*/ 265872 w 4668833"/>
              <a:gd name="connsiteY0" fmla="*/ 0 h 2912927"/>
              <a:gd name="connsiteX1" fmla="*/ 4402961 w 4668833"/>
              <a:gd name="connsiteY1" fmla="*/ 0 h 2912927"/>
              <a:gd name="connsiteX2" fmla="*/ 4456528 w 4668833"/>
              <a:gd name="connsiteY2" fmla="*/ 5400 h 2912927"/>
              <a:gd name="connsiteX3" fmla="*/ 4668833 w 4668833"/>
              <a:gd name="connsiteY3" fmla="*/ 265890 h 2912927"/>
              <a:gd name="connsiteX4" fmla="*/ 4668833 w 4668833"/>
              <a:gd name="connsiteY4" fmla="*/ 2647035 h 2912927"/>
              <a:gd name="connsiteX5" fmla="*/ 4402941 w 4668833"/>
              <a:gd name="connsiteY5" fmla="*/ 2912927 h 2912927"/>
              <a:gd name="connsiteX6" fmla="*/ 265892 w 4668833"/>
              <a:gd name="connsiteY6" fmla="*/ 2912927 h 2912927"/>
              <a:gd name="connsiteX7" fmla="*/ 0 w 4668833"/>
              <a:gd name="connsiteY7" fmla="*/ 2647035 h 2912927"/>
              <a:gd name="connsiteX8" fmla="*/ 0 w 4668833"/>
              <a:gd name="connsiteY8" fmla="*/ 265890 h 2912927"/>
              <a:gd name="connsiteX9" fmla="*/ 212306 w 4668833"/>
              <a:gd name="connsiteY9" fmla="*/ 5400 h 291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68833" h="2912927">
                <a:moveTo>
                  <a:pt x="265872" y="0"/>
                </a:moveTo>
                <a:lnTo>
                  <a:pt x="4402961" y="0"/>
                </a:lnTo>
                <a:lnTo>
                  <a:pt x="4456528" y="5400"/>
                </a:lnTo>
                <a:cubicBezTo>
                  <a:pt x="4577690" y="30194"/>
                  <a:pt x="4668833" y="137398"/>
                  <a:pt x="4668833" y="265890"/>
                </a:cubicBezTo>
                <a:lnTo>
                  <a:pt x="4668833" y="2647035"/>
                </a:lnTo>
                <a:cubicBezTo>
                  <a:pt x="4668833" y="2793883"/>
                  <a:pt x="4549789" y="2912927"/>
                  <a:pt x="4402941" y="2912927"/>
                </a:cubicBezTo>
                <a:lnTo>
                  <a:pt x="265892" y="2912927"/>
                </a:lnTo>
                <a:cubicBezTo>
                  <a:pt x="119044" y="2912927"/>
                  <a:pt x="0" y="2793883"/>
                  <a:pt x="0" y="2647035"/>
                </a:cubicBezTo>
                <a:lnTo>
                  <a:pt x="0" y="265890"/>
                </a:lnTo>
                <a:cubicBezTo>
                  <a:pt x="0" y="137398"/>
                  <a:pt x="91143" y="30194"/>
                  <a:pt x="212306" y="5400"/>
                </a:cubicBezTo>
                <a:close/>
              </a:path>
            </a:pathLst>
          </a:custGeom>
        </p:spPr>
      </p:pic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5C2C17-343E-8DE5-6481-4F4F93EB5FAA}"/>
              </a:ext>
            </a:extLst>
          </p:cNvPr>
          <p:cNvSpPr txBox="1"/>
          <p:nvPr/>
        </p:nvSpPr>
        <p:spPr>
          <a:xfrm>
            <a:off x="257545" y="2484750"/>
            <a:ext cx="2913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어느 국가의</a:t>
            </a:r>
            <a:b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전통악기</a:t>
            </a:r>
            <a:b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일까요</a:t>
            </a:r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?</a:t>
            </a:r>
          </a:p>
        </p:txBody>
      </p:sp>
      <p:sp>
        <p:nvSpPr>
          <p:cNvPr id="10" name="모서리가 둥근 직사각형 9">
            <a:extLst>
              <a:ext uri="{FF2B5EF4-FFF2-40B4-BE49-F238E27FC236}">
                <a16:creationId xmlns:a16="http://schemas.microsoft.com/office/drawing/2014/main" id="{774A1595-816F-E458-8E97-0E0E8493E49A}"/>
              </a:ext>
            </a:extLst>
          </p:cNvPr>
          <p:cNvSpPr/>
          <p:nvPr/>
        </p:nvSpPr>
        <p:spPr>
          <a:xfrm>
            <a:off x="3246700" y="1633176"/>
            <a:ext cx="4677114" cy="2912927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2251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83E2BBC-8F36-D337-7B01-3525BF2736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958425"/>
              </p:ext>
            </p:extLst>
          </p:nvPr>
        </p:nvGraphicFramePr>
        <p:xfrm>
          <a:off x="457200" y="1581150"/>
          <a:ext cx="8229601" cy="3047998"/>
        </p:xfrm>
        <a:graphic>
          <a:graphicData uri="http://schemas.openxmlformats.org/drawingml/2006/table">
            <a:tbl>
              <a:tblPr/>
              <a:tblGrid>
                <a:gridCol w="5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7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7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9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23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번호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나라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가옥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설명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오스트리아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치터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치터는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오스트리아의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금속으로 만든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30~45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현을 가지고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기타와 비슷한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인도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시타르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시타르는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인도의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5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멜로디 현과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5~6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저음 현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9~13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공명 현을 가지고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거문고와 비슷한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23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우크라이나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반두라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반두라는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우크라이나의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50~65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현을 가지고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모양이나 소리가 하프와 비슷해요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서아프리카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젬베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젬베는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아프리카대륙 서부의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손바닥으로 쳐서 경쾌한 소리를 내는 </a:t>
                      </a: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젬베는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"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둠 </a:t>
                      </a: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"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하는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러시아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발랄라이카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러시아의 전통 악기 </a:t>
                      </a: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발랄라이카는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삼각형 몸통에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현이 달려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기타와 비슷하지만 조금 더 경쾌한 </a:t>
                      </a:r>
                      <a:b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독일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아코디언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아코디언은 건반과 버튼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주름상자를 이용해서 소리를 내는 독일의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매우 독특하고 아름다운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일본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샤미센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샤미센은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일본의 전통 악기로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사각형 몸통과 긴 목에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현이 달려 있어요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샤미센은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종류가 다양하고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b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풍부한 음색이 특징이에요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98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F789FFFB-6846-E28C-12A2-0D68A402F7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539879"/>
              </p:ext>
            </p:extLst>
          </p:nvPr>
        </p:nvGraphicFramePr>
        <p:xfrm>
          <a:off x="457200" y="1581150"/>
          <a:ext cx="8229601" cy="3048000"/>
        </p:xfrm>
        <a:graphic>
          <a:graphicData uri="http://schemas.openxmlformats.org/drawingml/2006/table">
            <a:tbl>
              <a:tblPr/>
              <a:tblGrid>
                <a:gridCol w="5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7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7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9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84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번호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나라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가옥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설명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4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미국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밴조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밴조는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미국의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4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~6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현을 가지고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통통거리는 경쾌한 소리를 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5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한국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가야금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가야금은 우리나라의 대표적인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긴 </a:t>
                      </a: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나무판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위에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현을 매어 만든 가야금은 부드러운 </a:t>
                      </a:r>
                      <a:b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소리를 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05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중국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비파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비파는 중국의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물방울 모양의 몸통에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4~5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현이 달려있어요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음역대가 다양하고 투명한 </a:t>
                      </a:r>
                      <a:b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소리가 특징이에요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05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이탈리아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오카리나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오카리나는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이탈리아의 전통 악기로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크기에 따라 뚫린 구멍의 개수가 다양해요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맑고 투명한 소리가 </a:t>
                      </a:r>
                      <a:b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특징이에요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4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그리스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부주키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부주키는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그리스의 현악기예요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6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현을 가지고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기타와 비슷한 소리를 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05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안데스 산맥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지역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삼포냐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삼포냐는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안데스 산맥 지역의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개의 피리가 뗏목처럼 묶인 모양을 하고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맑은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05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영국 스코틀랜드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백파이프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백파이프는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영국 스코틀랜드의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가죽 주머니에 여러 개의 관을 연결한 백파이프에서는 크고 </a:t>
                      </a:r>
                      <a:b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힘찬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919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FD4B6769-DA40-F3D7-CA91-26323CBE3947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1BA248-D018-CBF8-A6CC-40C165326F8D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4C0A2912-3F14-BF9E-71AA-BF20301475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794692"/>
              </p:ext>
            </p:extLst>
          </p:nvPr>
        </p:nvGraphicFramePr>
        <p:xfrm>
          <a:off x="457200" y="1581150"/>
          <a:ext cx="8229601" cy="3047998"/>
        </p:xfrm>
        <a:graphic>
          <a:graphicData uri="http://schemas.openxmlformats.org/drawingml/2006/table">
            <a:tbl>
              <a:tblPr/>
              <a:tblGrid>
                <a:gridCol w="5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7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7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9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23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번호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나라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가옥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설명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하와이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우쿨렐레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우쿨렐레는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작은 기타처럼 생긴 하와이의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네 줄의 현이 달려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밝고 통통 튀는 소리가 특징이에요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몽골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마두금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마두금은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몽골의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사다리꼴 몸통과 긴 목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2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현을 가진 </a:t>
                      </a: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마두금은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부드럽고 묵직한 소리가 특징이에요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스웨덴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니켈하르파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니켈하르파는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스웨덴의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바이올린에 건반이 달린 모양을 하고 있고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바이올린과 비슷하지만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더 풍성한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포르투갈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포르투갈 기타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포르투갈 기타는 보통 기타와 다르게 몸통이 둥근 박처럼 생겼어요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클래식 기타와 비슷하지만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더 높고 맑은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이집트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다라부카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다라부카는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이집트의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도자기나 철로 만든 몸통에 가죽으로 만든 북면이 달려있어요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가볍고 경쾌한 소리가 나요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5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이란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타르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타르는 이란의 전통 악기예요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목이 길고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호리병처럼 생긴 몸통에 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줄의 현이 달려있어요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화려한 소리가 특징이에요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23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터키</a:t>
                      </a: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네이</a:t>
                      </a:r>
                      <a:endParaRPr lang="ko-KR" altLang="en-US" sz="1000" b="1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네이는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터키의 전통 피리예요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 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갈대나 대나무로 만드는 </a:t>
                      </a:r>
                      <a:r>
                        <a:rPr lang="ko-KR" altLang="en-US" sz="1000" kern="0" spc="0" baseline="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네이는</a:t>
                      </a:r>
                      <a:r>
                        <a:rPr lang="ko-KR" altLang="en-US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깨끗한 소리가 특징이에요</a:t>
                      </a:r>
                      <a:r>
                        <a:rPr lang="en-US" altLang="ko-KR" sz="1000" kern="0" spc="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26199" marR="26199" marT="13099" marB="1309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9812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FD4B6769-DA40-F3D7-CA91-26323CBE3947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1BA248-D018-CBF8-A6CC-40C165326F8D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정리하기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8C1BF55F-F8A4-A86E-066B-7DB86B9EC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388" y="2558234"/>
            <a:ext cx="18473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77C7C867-08AF-0C12-007F-1E4273DB31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924"/>
          <a:stretch/>
        </p:blipFill>
        <p:spPr>
          <a:xfrm>
            <a:off x="6019800" y="2037832"/>
            <a:ext cx="3409950" cy="3105668"/>
          </a:xfrm>
          <a:prstGeom prst="rect">
            <a:avLst/>
          </a:prstGeom>
        </p:spPr>
      </p:pic>
      <p:sp>
        <p:nvSpPr>
          <p:cNvPr id="10" name="Rectangle 304">
            <a:extLst>
              <a:ext uri="{FF2B5EF4-FFF2-40B4-BE49-F238E27FC236}">
                <a16:creationId xmlns:a16="http://schemas.microsoft.com/office/drawing/2014/main" id="{228ED328-AAA8-577F-6153-34644DAE0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6299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세계 여러 나라에는 전통악기가 있습니다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  <a:b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각 나라 특유의 리듬과 가락을 연주하는 전통악기를 작성해봅시다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DE5727C-EBB7-3B3D-BC11-02EAF49854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5000" b="28615"/>
          <a:stretch/>
        </p:blipFill>
        <p:spPr>
          <a:xfrm>
            <a:off x="2362200" y="2278913"/>
            <a:ext cx="3276600" cy="286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33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B8CD2D1E-C47A-1615-9088-9FFA6D0B40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40574"/>
              </p:ext>
            </p:extLst>
          </p:nvPr>
        </p:nvGraphicFramePr>
        <p:xfrm>
          <a:off x="1066800" y="564716"/>
          <a:ext cx="7162800" cy="949498"/>
        </p:xfrm>
        <a:graphic>
          <a:graphicData uri="http://schemas.openxmlformats.org/drawingml/2006/table">
            <a:tbl>
              <a:tblPr/>
              <a:tblGrid>
                <a:gridCol w="1193800">
                  <a:extLst>
                    <a:ext uri="{9D8B030D-6E8A-4147-A177-3AD203B41FA5}">
                      <a16:colId xmlns:a16="http://schemas.microsoft.com/office/drawing/2014/main" val="2366038284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6041769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944473476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9516434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95558735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605535970"/>
                    </a:ext>
                  </a:extLst>
                </a:gridCol>
              </a:tblGrid>
              <a:tr h="474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한국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오스트리아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인도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우크라이나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서아프리카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러시아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911666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A19FFF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가야금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550144"/>
                  </a:ext>
                </a:extLst>
              </a:tr>
            </a:tbl>
          </a:graphicData>
        </a:graphic>
      </p:graphicFrame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8AA6F48F-31BD-C3D4-2723-BF97CCA20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267609"/>
              </p:ext>
            </p:extLst>
          </p:nvPr>
        </p:nvGraphicFramePr>
        <p:xfrm>
          <a:off x="1057274" y="1719727"/>
          <a:ext cx="7172328" cy="949498"/>
        </p:xfrm>
        <a:graphic>
          <a:graphicData uri="http://schemas.openxmlformats.org/drawingml/2006/table">
            <a:tbl>
              <a:tblPr/>
              <a:tblGrid>
                <a:gridCol w="1195388">
                  <a:extLst>
                    <a:ext uri="{9D8B030D-6E8A-4147-A177-3AD203B41FA5}">
                      <a16:colId xmlns:a16="http://schemas.microsoft.com/office/drawing/2014/main" val="3212894439"/>
                    </a:ext>
                  </a:extLst>
                </a:gridCol>
                <a:gridCol w="1195388">
                  <a:extLst>
                    <a:ext uri="{9D8B030D-6E8A-4147-A177-3AD203B41FA5}">
                      <a16:colId xmlns:a16="http://schemas.microsoft.com/office/drawing/2014/main" val="3363133318"/>
                    </a:ext>
                  </a:extLst>
                </a:gridCol>
                <a:gridCol w="1195388">
                  <a:extLst>
                    <a:ext uri="{9D8B030D-6E8A-4147-A177-3AD203B41FA5}">
                      <a16:colId xmlns:a16="http://schemas.microsoft.com/office/drawing/2014/main" val="1326733238"/>
                    </a:ext>
                  </a:extLst>
                </a:gridCol>
                <a:gridCol w="1195388">
                  <a:extLst>
                    <a:ext uri="{9D8B030D-6E8A-4147-A177-3AD203B41FA5}">
                      <a16:colId xmlns:a16="http://schemas.microsoft.com/office/drawing/2014/main" val="217012853"/>
                    </a:ext>
                  </a:extLst>
                </a:gridCol>
                <a:gridCol w="1195388">
                  <a:extLst>
                    <a:ext uri="{9D8B030D-6E8A-4147-A177-3AD203B41FA5}">
                      <a16:colId xmlns:a16="http://schemas.microsoft.com/office/drawing/2014/main" val="2524575610"/>
                    </a:ext>
                  </a:extLst>
                </a:gridCol>
                <a:gridCol w="1195388">
                  <a:extLst>
                    <a:ext uri="{9D8B030D-6E8A-4147-A177-3AD203B41FA5}">
                      <a16:colId xmlns:a16="http://schemas.microsoft.com/office/drawing/2014/main" val="1664771063"/>
                    </a:ext>
                  </a:extLst>
                </a:gridCol>
              </a:tblGrid>
              <a:tr h="474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독일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일본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미국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중국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이탈리아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그리스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233278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708617"/>
                  </a:ext>
                </a:extLst>
              </a:tr>
            </a:tbl>
          </a:graphicData>
        </a:graphic>
      </p:graphicFrame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A41B2F79-351B-2D6F-A6B4-8342AA3FF1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770840"/>
              </p:ext>
            </p:extLst>
          </p:nvPr>
        </p:nvGraphicFramePr>
        <p:xfrm>
          <a:off x="1047750" y="2874738"/>
          <a:ext cx="5984875" cy="1010227"/>
        </p:xfrm>
        <a:graphic>
          <a:graphicData uri="http://schemas.openxmlformats.org/drawingml/2006/table">
            <a:tbl>
              <a:tblPr/>
              <a:tblGrid>
                <a:gridCol w="1196975">
                  <a:extLst>
                    <a:ext uri="{9D8B030D-6E8A-4147-A177-3AD203B41FA5}">
                      <a16:colId xmlns:a16="http://schemas.microsoft.com/office/drawing/2014/main" val="3059595932"/>
                    </a:ext>
                  </a:extLst>
                </a:gridCol>
                <a:gridCol w="1196975">
                  <a:extLst>
                    <a:ext uri="{9D8B030D-6E8A-4147-A177-3AD203B41FA5}">
                      <a16:colId xmlns:a16="http://schemas.microsoft.com/office/drawing/2014/main" val="3578950593"/>
                    </a:ext>
                  </a:extLst>
                </a:gridCol>
                <a:gridCol w="1196975">
                  <a:extLst>
                    <a:ext uri="{9D8B030D-6E8A-4147-A177-3AD203B41FA5}">
                      <a16:colId xmlns:a16="http://schemas.microsoft.com/office/drawing/2014/main" val="3568860267"/>
                    </a:ext>
                  </a:extLst>
                </a:gridCol>
                <a:gridCol w="1196975">
                  <a:extLst>
                    <a:ext uri="{9D8B030D-6E8A-4147-A177-3AD203B41FA5}">
                      <a16:colId xmlns:a16="http://schemas.microsoft.com/office/drawing/2014/main" val="3523514336"/>
                    </a:ext>
                  </a:extLst>
                </a:gridCol>
                <a:gridCol w="1196975">
                  <a:extLst>
                    <a:ext uri="{9D8B030D-6E8A-4147-A177-3AD203B41FA5}">
                      <a16:colId xmlns:a16="http://schemas.microsoft.com/office/drawing/2014/main" val="3663602181"/>
                    </a:ext>
                  </a:extLst>
                </a:gridCol>
              </a:tblGrid>
              <a:tr h="5305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안데스 산맥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지역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영국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스코틀랜드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하와이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몽골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스웨던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945223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319660"/>
                  </a:ext>
                </a:extLst>
              </a:tr>
            </a:tbl>
          </a:graphicData>
        </a:graphic>
      </p:graphicFrame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0355AE2E-96F7-8362-C399-5BB26BDD83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798888"/>
              </p:ext>
            </p:extLst>
          </p:nvPr>
        </p:nvGraphicFramePr>
        <p:xfrm>
          <a:off x="1047750" y="4124006"/>
          <a:ext cx="4743452" cy="949498"/>
        </p:xfrm>
        <a:graphic>
          <a:graphicData uri="http://schemas.openxmlformats.org/drawingml/2006/table">
            <a:tbl>
              <a:tblPr/>
              <a:tblGrid>
                <a:gridCol w="1185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863">
                  <a:extLst>
                    <a:ext uri="{9D8B030D-6E8A-4147-A177-3AD203B41FA5}">
                      <a16:colId xmlns:a16="http://schemas.microsoft.com/office/drawing/2014/main" val="1822398235"/>
                    </a:ext>
                  </a:extLst>
                </a:gridCol>
                <a:gridCol w="1185863">
                  <a:extLst>
                    <a:ext uri="{9D8B030D-6E8A-4147-A177-3AD203B41FA5}">
                      <a16:colId xmlns:a16="http://schemas.microsoft.com/office/drawing/2014/main" val="51712123"/>
                    </a:ext>
                  </a:extLst>
                </a:gridCol>
                <a:gridCol w="1185863">
                  <a:extLst>
                    <a:ext uri="{9D8B030D-6E8A-4147-A177-3AD203B41FA5}">
                      <a16:colId xmlns:a16="http://schemas.microsoft.com/office/drawing/2014/main" val="2886777266"/>
                    </a:ext>
                  </a:extLst>
                </a:gridCol>
              </a:tblGrid>
              <a:tr h="474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포르투갈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이집트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이란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터키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686422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 ExtraBold" panose="020D09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6279" marB="16279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630266"/>
                  </a:ext>
                </a:extLst>
              </a:tr>
            </a:tbl>
          </a:graphicData>
        </a:graphic>
      </p:graphicFrame>
      <p:sp>
        <p:nvSpPr>
          <p:cNvPr id="15" name="Rectangle 4">
            <a:extLst>
              <a:ext uri="{FF2B5EF4-FFF2-40B4-BE49-F238E27FC236}">
                <a16:creationId xmlns:a16="http://schemas.microsoft.com/office/drawing/2014/main" id="{7B76E609-A5FD-BA04-2F39-DF6777B23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052" y="4449397"/>
            <a:ext cx="18473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28912078-611A-4E4D-BDAD-CE5843B508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b="21694"/>
          <a:stretch/>
        </p:blipFill>
        <p:spPr>
          <a:xfrm>
            <a:off x="5631180" y="2937798"/>
            <a:ext cx="3948986" cy="220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1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2293001"/>
            <a:ext cx="678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1494532"/>
            <a:ext cx="63530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여러분들은 다른 나라의 전통악기를 </a:t>
            </a:r>
            <a:endParaRPr lang="en-US" altLang="ko-KR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연주해보거나 들어본 적이 있나요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0091E55-95CA-4975-DECA-FD06C91DD2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CFC"/>
              </a:clrFrom>
              <a:clrTo>
                <a:srgbClr val="FE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0800" y="1047750"/>
            <a:ext cx="2956446" cy="410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590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8912078-611A-4E4D-BDAD-CE5843B508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b="21694"/>
          <a:stretch/>
        </p:blipFill>
        <p:spPr>
          <a:xfrm>
            <a:off x="3886200" y="1860146"/>
            <a:ext cx="5809034" cy="32502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238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오늘의 수업</a:t>
            </a:r>
          </a:p>
        </p:txBody>
      </p:sp>
      <p:sp>
        <p:nvSpPr>
          <p:cNvPr id="26" name="Rectangle 304">
            <a:extLst>
              <a:ext uri="{FF2B5EF4-FFF2-40B4-BE49-F238E27FC236}">
                <a16:creationId xmlns:a16="http://schemas.microsoft.com/office/drawing/2014/main" id="{A7149642-0C67-5D5D-61A7-84365395B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279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세계 전통악기 살펴보기</a:t>
            </a:r>
            <a:endParaRPr kumimoji="0"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게임으로 세계 전통 악기 알아보기</a:t>
            </a:r>
            <a:endParaRPr kumimoji="0"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세계 정통악기 정리하기</a:t>
            </a:r>
            <a:endParaRPr kumimoji="0"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(</a:t>
            </a: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심화</a:t>
            </a:r>
            <a:r>
              <a:rPr kumimoji="0"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) </a:t>
            </a: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세계전통악기 빙고게임</a:t>
            </a:r>
            <a:endParaRPr kumimoji="0"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endParaRPr kumimoji="0" lang="ko-KR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2036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3352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3076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오늘의 학습목표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F4A09163-AD22-C0DF-AD95-3099B060265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CFC"/>
              </a:clrFrom>
              <a:clrTo>
                <a:srgbClr val="FE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8982" y="1892674"/>
            <a:ext cx="4486036" cy="3250826"/>
          </a:xfrm>
          <a:prstGeom prst="rect">
            <a:avLst/>
          </a:prstGeom>
        </p:spPr>
      </p:pic>
      <p:sp>
        <p:nvSpPr>
          <p:cNvPr id="10" name="Rectangle 304">
            <a:extLst>
              <a:ext uri="{FF2B5EF4-FFF2-40B4-BE49-F238E27FC236}">
                <a16:creationId xmlns:a16="http://schemas.microsoft.com/office/drawing/2014/main" id="{C734D2F9-A18F-5710-3EE9-519B0B63A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629995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세계 여러 나라의 전통 악기를 살펴보고 나라별 특징을 이해할 수 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466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45720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429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세계 전통악기 살펴보기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316F56E-856A-E151-DA50-EA252C4C71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t="5385" b="3845"/>
          <a:stretch/>
        </p:blipFill>
        <p:spPr>
          <a:xfrm>
            <a:off x="1914606" y="1661611"/>
            <a:ext cx="5867400" cy="2884805"/>
          </a:xfrm>
          <a:prstGeom prst="rect">
            <a:avLst/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</p:pic>
      <p:sp>
        <p:nvSpPr>
          <p:cNvPr id="5" name="실행 단추: 앞으로 또는 다음 8">
            <a:hlinkClick r:id="rId3" highlightClick="1"/>
            <a:extLst>
              <a:ext uri="{FF2B5EF4-FFF2-40B4-BE49-F238E27FC236}">
                <a16:creationId xmlns:a16="http://schemas.microsoft.com/office/drawing/2014/main" id="{F6485C3F-8880-558F-D42F-708641DF8E84}"/>
              </a:ext>
            </a:extLst>
          </p:cNvPr>
          <p:cNvSpPr/>
          <p:nvPr/>
        </p:nvSpPr>
        <p:spPr>
          <a:xfrm>
            <a:off x="4353006" y="2608713"/>
            <a:ext cx="990600" cy="990600"/>
          </a:xfrm>
          <a:prstGeom prst="actionButtonForwardNext">
            <a:avLst/>
          </a:prstGeom>
          <a:solidFill>
            <a:schemeClr val="bg1"/>
          </a:solidFill>
          <a:ln w="38100">
            <a:noFill/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76772-90A6-2C84-206E-56B72D330DBA}"/>
              </a:ext>
            </a:extLst>
          </p:cNvPr>
          <p:cNvSpPr txBox="1"/>
          <p:nvPr/>
        </p:nvSpPr>
        <p:spPr>
          <a:xfrm>
            <a:off x="0" y="4938042"/>
            <a:ext cx="2580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출처</a:t>
            </a:r>
            <a:r>
              <a:rPr lang="en-US" altLang="ko-KR" sz="7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en-US" altLang="ko-KR" sz="7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https://youtu.be/YXwEOEnuDLo</a:t>
            </a:r>
            <a:endParaRPr lang="en-US" altLang="ko-KR" sz="7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7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endParaRPr lang="ko-KR" altLang="en-US" sz="7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943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grpSp>
        <p:nvGrpSpPr>
          <p:cNvPr id="8" name="그룹 1004">
            <a:extLst>
              <a:ext uri="{FF2B5EF4-FFF2-40B4-BE49-F238E27FC236}">
                <a16:creationId xmlns:a16="http://schemas.microsoft.com/office/drawing/2014/main" id="{E6F40A1B-887B-A99F-B084-F53B7D6F3CEC}"/>
              </a:ext>
            </a:extLst>
          </p:cNvPr>
          <p:cNvGrpSpPr/>
          <p:nvPr/>
        </p:nvGrpSpPr>
        <p:grpSpPr>
          <a:xfrm>
            <a:off x="3276600" y="1754257"/>
            <a:ext cx="5410200" cy="2866689"/>
            <a:chOff x="5739659" y="2385162"/>
            <a:chExt cx="10818001" cy="5954303"/>
          </a:xfrm>
        </p:grpSpPr>
        <p:pic>
          <p:nvPicPr>
            <p:cNvPr id="9" name="Object 12">
              <a:extLst>
                <a:ext uri="{FF2B5EF4-FFF2-40B4-BE49-F238E27FC236}">
                  <a16:creationId xmlns:a16="http://schemas.microsoft.com/office/drawing/2014/main" id="{9EB9B378-3B9D-9D8A-2731-B155E94B6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39659" y="2385162"/>
              <a:ext cx="10818001" cy="5954303"/>
            </a:xfrm>
            <a:prstGeom prst="roundRect">
              <a:avLst>
                <a:gd name="adj" fmla="val 8395"/>
              </a:avLst>
            </a:prstGeom>
            <a:noFill/>
            <a:ln>
              <a:noFill/>
            </a:ln>
            <a:effectLst/>
          </p:spPr>
        </p:pic>
      </p:grpSp>
      <p:sp>
        <p:nvSpPr>
          <p:cNvPr id="10" name="모서리가 둥근 직사각형 9">
            <a:extLst>
              <a:ext uri="{FF2B5EF4-FFF2-40B4-BE49-F238E27FC236}">
                <a16:creationId xmlns:a16="http://schemas.microsoft.com/office/drawing/2014/main" id="{56F22C41-4CB7-AF68-DF66-FFC53B6CEC6F}"/>
              </a:ext>
            </a:extLst>
          </p:cNvPr>
          <p:cNvSpPr/>
          <p:nvPr/>
        </p:nvSpPr>
        <p:spPr>
          <a:xfrm>
            <a:off x="3246699" y="1733550"/>
            <a:ext cx="5440101" cy="288739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4FB05-9C99-AFCA-1826-3CB69F37A58F}"/>
              </a:ext>
            </a:extLst>
          </p:cNvPr>
          <p:cNvSpPr txBox="1"/>
          <p:nvPr/>
        </p:nvSpPr>
        <p:spPr>
          <a:xfrm>
            <a:off x="257545" y="2647950"/>
            <a:ext cx="2913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이웃마을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’</a:t>
            </a:r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로 </a:t>
            </a:r>
            <a:endParaRPr lang="en-US" altLang="ko-KR" sz="2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/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떠나봅시다</a:t>
            </a:r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  <a:endParaRPr lang="en-US" altLang="ko-KR" sz="2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164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4FB05-9C99-AFCA-1826-3CB69F37A58F}"/>
              </a:ext>
            </a:extLst>
          </p:cNvPr>
          <p:cNvSpPr txBox="1"/>
          <p:nvPr/>
        </p:nvSpPr>
        <p:spPr>
          <a:xfrm>
            <a:off x="257545" y="2484750"/>
            <a:ext cx="2913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세계 전통악기를</a:t>
            </a:r>
            <a:b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알아봐요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’</a:t>
            </a:r>
            <a:b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선택해보세요</a:t>
            </a:r>
            <a:r>
              <a:rPr lang="en-US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  <a:endParaRPr lang="en-US" altLang="ko-KR" sz="2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64B7F44-7F36-7346-DF7A-BF00DF9AE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828" y="1733550"/>
            <a:ext cx="5406971" cy="2887396"/>
          </a:xfrm>
          <a:prstGeom prst="roundRect">
            <a:avLst>
              <a:gd name="adj" fmla="val 8362"/>
            </a:avLst>
          </a:prstGeom>
          <a:noFill/>
          <a:ln>
            <a:noFill/>
          </a:ln>
          <a:effectLst/>
        </p:spPr>
      </p:pic>
      <p:sp>
        <p:nvSpPr>
          <p:cNvPr id="4" name="모서리가 둥근 직사각형 9">
            <a:extLst>
              <a:ext uri="{FF2B5EF4-FFF2-40B4-BE49-F238E27FC236}">
                <a16:creationId xmlns:a16="http://schemas.microsoft.com/office/drawing/2014/main" id="{1305B4DD-53A1-3ACD-018D-1ACB861A9EF1}"/>
              </a:ext>
            </a:extLst>
          </p:cNvPr>
          <p:cNvSpPr/>
          <p:nvPr/>
        </p:nvSpPr>
        <p:spPr>
          <a:xfrm>
            <a:off x="3246699" y="1733550"/>
            <a:ext cx="5440101" cy="288739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C260162-6AC0-5D29-F3A3-E60B09A39AF2}"/>
              </a:ext>
            </a:extLst>
          </p:cNvPr>
          <p:cNvSpPr/>
          <p:nvPr/>
        </p:nvSpPr>
        <p:spPr>
          <a:xfrm>
            <a:off x="4876800" y="3257550"/>
            <a:ext cx="838200" cy="990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6288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4FB05-9C99-AFCA-1826-3CB69F37A58F}"/>
              </a:ext>
            </a:extLst>
          </p:cNvPr>
          <p:cNvSpPr txBox="1"/>
          <p:nvPr/>
        </p:nvSpPr>
        <p:spPr>
          <a:xfrm>
            <a:off x="257545" y="2484750"/>
            <a:ext cx="2913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시작해 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  <a:endParaRPr lang="en-US" altLang="ko-KR" sz="2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A939B1F-E6E3-7B0E-38A7-790ED2732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698" y="1765756"/>
            <a:ext cx="5440101" cy="2855190"/>
          </a:xfrm>
          <a:prstGeom prst="roundRect">
            <a:avLst>
              <a:gd name="adj" fmla="val 8181"/>
            </a:avLst>
          </a:prstGeom>
          <a:noFill/>
          <a:ln>
            <a:noFill/>
          </a:ln>
          <a:effectLst/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49403E13-3DCB-F379-E616-0F15C0534462}"/>
              </a:ext>
            </a:extLst>
          </p:cNvPr>
          <p:cNvSpPr/>
          <p:nvPr/>
        </p:nvSpPr>
        <p:spPr>
          <a:xfrm>
            <a:off x="3246699" y="1733550"/>
            <a:ext cx="5440101" cy="288739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5C86E12-D00B-A3DC-8024-AFD337AD8EFA}"/>
              </a:ext>
            </a:extLst>
          </p:cNvPr>
          <p:cNvSpPr/>
          <p:nvPr/>
        </p:nvSpPr>
        <p:spPr>
          <a:xfrm>
            <a:off x="6324600" y="3449166"/>
            <a:ext cx="762000" cy="41563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9122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297180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833737"/>
            <a:ext cx="269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 실행하기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4FB05-9C99-AFCA-1826-3CB69F37A58F}"/>
              </a:ext>
            </a:extLst>
          </p:cNvPr>
          <p:cNvSpPr txBox="1"/>
          <p:nvPr/>
        </p:nvSpPr>
        <p:spPr>
          <a:xfrm>
            <a:off x="257545" y="2484750"/>
            <a:ext cx="2913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시작해 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  <a:endParaRPr lang="en-US" altLang="ko-KR" sz="2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A939B1F-E6E3-7B0E-38A7-790ED2732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698" y="1765756"/>
            <a:ext cx="5440101" cy="2855190"/>
          </a:xfrm>
          <a:prstGeom prst="roundRect">
            <a:avLst>
              <a:gd name="adj" fmla="val 8181"/>
            </a:avLst>
          </a:prstGeom>
          <a:noFill/>
          <a:ln>
            <a:noFill/>
          </a:ln>
          <a:effectLst/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49403E13-3DCB-F379-E616-0F15C0534462}"/>
              </a:ext>
            </a:extLst>
          </p:cNvPr>
          <p:cNvSpPr/>
          <p:nvPr/>
        </p:nvSpPr>
        <p:spPr>
          <a:xfrm>
            <a:off x="3246699" y="1733550"/>
            <a:ext cx="5440101" cy="288739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5C86E12-D00B-A3DC-8024-AFD337AD8EFA}"/>
              </a:ext>
            </a:extLst>
          </p:cNvPr>
          <p:cNvSpPr/>
          <p:nvPr/>
        </p:nvSpPr>
        <p:spPr>
          <a:xfrm>
            <a:off x="6324600" y="3449166"/>
            <a:ext cx="762000" cy="41563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424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6020</TotalTime>
  <Words>645</Words>
  <Application>Microsoft Office PowerPoint</Application>
  <PresentationFormat>화면 슬라이드 쇼(16:9)</PresentationFormat>
  <Paragraphs>154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6" baseType="lpstr">
      <vt:lpstr>Arial</vt:lpstr>
      <vt:lpstr>Calibri</vt:lpstr>
      <vt:lpstr>나눔고딕 ExtraBold</vt:lpstr>
      <vt:lpstr>Wingdings</vt:lpstr>
      <vt:lpstr>나눔고딕 Bold</vt:lpstr>
      <vt:lpstr>나눔바른고딕</vt:lpstr>
      <vt:lpstr>나눔고딕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579</cp:revision>
  <dcterms:created xsi:type="dcterms:W3CDTF">2016-05-18T11:08:35Z</dcterms:created>
  <dcterms:modified xsi:type="dcterms:W3CDTF">2023-05-18T06:36:08Z</dcterms:modified>
</cp:coreProperties>
</file>